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6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19" autoAdjust="0"/>
  </p:normalViewPr>
  <p:slideViewPr>
    <p:cSldViewPr snapToGrid="0">
      <p:cViewPr varScale="1">
        <p:scale>
          <a:sx n="87" d="100"/>
          <a:sy n="87" d="100"/>
        </p:scale>
        <p:origin x="48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A77DB-26BB-498B-BF54-686C38F413C8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C9C0F-7EDE-4A64-AE95-CDBCA9E48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9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내용을 시작하기에 앞서 우리 조가 거친 디자인적 사고의 </a:t>
            </a:r>
            <a:r>
              <a:rPr lang="en-US" altLang="ko-KR" dirty="0"/>
              <a:t>5</a:t>
            </a:r>
            <a:r>
              <a:rPr lang="ko-KR" altLang="en-US" dirty="0"/>
              <a:t>단계를 간략히 설명하겠음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공감하기 단계 </a:t>
            </a:r>
            <a:r>
              <a:rPr lang="en-US" altLang="ko-KR" dirty="0"/>
              <a:t>-&gt; </a:t>
            </a:r>
            <a:r>
              <a:rPr lang="ko-KR" altLang="en-US" dirty="0"/>
              <a:t>생명과학대학 </a:t>
            </a:r>
            <a:r>
              <a:rPr lang="ko-KR" altLang="en-US" dirty="0" err="1"/>
              <a:t>오픈랩의</a:t>
            </a:r>
            <a:r>
              <a:rPr lang="ko-KR" altLang="en-US" dirty="0"/>
              <a:t> 접근성이 낮다는 결론을 내게 되었음</a:t>
            </a:r>
            <a:endParaRPr lang="en-US" altLang="ko-KR" dirty="0"/>
          </a:p>
          <a:p>
            <a:r>
              <a:rPr lang="ko-KR" altLang="en-US" dirty="0"/>
              <a:t>문제 정의 단계 </a:t>
            </a:r>
            <a:r>
              <a:rPr lang="en-US" altLang="ko-KR" dirty="0"/>
              <a:t>-&gt; </a:t>
            </a:r>
            <a:r>
              <a:rPr lang="ko-KR" altLang="en-US" dirty="0"/>
              <a:t>그 원인이 오픈랩 예약 시스템의 비효율성에 있다고 판단함</a:t>
            </a:r>
            <a:endParaRPr lang="en-US" altLang="ko-KR" dirty="0"/>
          </a:p>
          <a:p>
            <a:r>
              <a:rPr lang="ko-KR" altLang="en-US" dirty="0"/>
              <a:t>아이디어 창출 단계 </a:t>
            </a:r>
            <a:r>
              <a:rPr lang="en-US" altLang="ko-KR" dirty="0"/>
              <a:t>-&gt; </a:t>
            </a:r>
            <a:r>
              <a:rPr lang="ko-KR" altLang="en-US" dirty="0"/>
              <a:t>자동화 </a:t>
            </a:r>
            <a:r>
              <a:rPr lang="en-US" altLang="ko-KR" dirty="0"/>
              <a:t>/ </a:t>
            </a:r>
            <a:r>
              <a:rPr lang="ko-KR" altLang="en-US" dirty="0"/>
              <a:t>전산화된 온라인 예약 시스템 구축을 해결 방안으로 설정</a:t>
            </a:r>
            <a:endParaRPr lang="en-US" altLang="ko-KR" dirty="0"/>
          </a:p>
          <a:p>
            <a:r>
              <a:rPr lang="ko-KR" altLang="en-US" dirty="0"/>
              <a:t>프로토타입 제작 단계 </a:t>
            </a:r>
            <a:r>
              <a:rPr lang="en-US" altLang="ko-KR" dirty="0"/>
              <a:t>-&gt; </a:t>
            </a:r>
            <a:r>
              <a:rPr lang="ko-KR" altLang="en-US" dirty="0"/>
              <a:t>먼저 앱의 구조와 </a:t>
            </a:r>
            <a:r>
              <a:rPr lang="en-US" altLang="ko-KR" dirty="0"/>
              <a:t>UI</a:t>
            </a:r>
            <a:r>
              <a:rPr lang="ko-KR" altLang="en-US" dirty="0"/>
              <a:t>에 대한 계획을 세우고 이를 실제로 구현함</a:t>
            </a:r>
            <a:endParaRPr lang="en-US" altLang="ko-KR" dirty="0"/>
          </a:p>
          <a:p>
            <a:r>
              <a:rPr lang="ko-KR" altLang="en-US" dirty="0"/>
              <a:t>테스트 단계 </a:t>
            </a:r>
            <a:r>
              <a:rPr lang="en-US" altLang="ko-KR" dirty="0"/>
              <a:t>-&gt; </a:t>
            </a:r>
            <a:r>
              <a:rPr lang="ko-KR" altLang="en-US" dirty="0" err="1"/>
              <a:t>생대</a:t>
            </a:r>
            <a:r>
              <a:rPr lang="ko-KR" altLang="en-US" dirty="0"/>
              <a:t> 학생들에게 테스트를 부탁한 후 피드백을 받아 프로토타입 앱을 개선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이제부터는 각 단계에서 우리 조가 수행한 활동을 보다 자세히 설명하겠음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C9C0F-7EDE-4A64-AE95-CDBCA9E4854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2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공감하기 단계</a:t>
            </a:r>
            <a:endParaRPr lang="en-US" altLang="ko-KR" dirty="0"/>
          </a:p>
          <a:p>
            <a:r>
              <a:rPr lang="ko-KR" altLang="en-US" dirty="0"/>
              <a:t>생명과학대학 </a:t>
            </a:r>
            <a:r>
              <a:rPr lang="ko-KR" altLang="en-US" dirty="0" err="1"/>
              <a:t>오픈랩과</a:t>
            </a:r>
            <a:r>
              <a:rPr lang="ko-KR" altLang="en-US" dirty="0"/>
              <a:t> </a:t>
            </a:r>
            <a:r>
              <a:rPr lang="ko-KR" altLang="en-US" dirty="0" err="1"/>
              <a:t>오픈랩의</a:t>
            </a:r>
            <a:r>
              <a:rPr lang="ko-KR" altLang="en-US" dirty="0"/>
              <a:t> 문제점</a:t>
            </a:r>
            <a:r>
              <a:rPr lang="en-US" altLang="ko-KR" dirty="0"/>
              <a:t>:</a:t>
            </a:r>
          </a:p>
          <a:p>
            <a:r>
              <a:rPr lang="ko-KR" altLang="en-US" dirty="0" err="1"/>
              <a:t>오픈랩은</a:t>
            </a:r>
            <a:r>
              <a:rPr lang="ko-KR" altLang="en-US" dirty="0"/>
              <a:t> 사진에 보이는 것처럼 </a:t>
            </a:r>
            <a:r>
              <a:rPr lang="ko-KR" altLang="en-US" dirty="0" err="1"/>
              <a:t>생대</a:t>
            </a:r>
            <a:r>
              <a:rPr lang="ko-KR" altLang="en-US" dirty="0"/>
              <a:t> 구성원들을 위한 소규모 회의 및 협업 공간이지만</a:t>
            </a:r>
            <a:r>
              <a:rPr lang="en-US" altLang="ko-KR" dirty="0"/>
              <a:t>, </a:t>
            </a:r>
            <a:r>
              <a:rPr lang="ko-KR" altLang="en-US" dirty="0"/>
              <a:t>실제로 사용하는 학생은 많지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이유는 실제 사용에 제약이 많기 때문</a:t>
            </a:r>
            <a:r>
              <a:rPr lang="en-US" altLang="ko-KR" dirty="0"/>
              <a:t>. </a:t>
            </a:r>
            <a:r>
              <a:rPr lang="ko-KR" altLang="en-US" dirty="0" err="1"/>
              <a:t>생대</a:t>
            </a:r>
            <a:r>
              <a:rPr lang="ko-KR" altLang="en-US" dirty="0"/>
              <a:t> 학생들을 인터뷰하기도 했지만 우리 조는 대면 회의를 할 때</a:t>
            </a:r>
            <a:r>
              <a:rPr lang="en-US" altLang="ko-KR" dirty="0"/>
              <a:t> </a:t>
            </a:r>
            <a:r>
              <a:rPr lang="ko-KR" altLang="en-US" dirty="0"/>
              <a:t>직접 </a:t>
            </a:r>
            <a:r>
              <a:rPr lang="ko-KR" altLang="en-US" dirty="0" err="1"/>
              <a:t>오픈랩을</a:t>
            </a:r>
            <a:r>
              <a:rPr lang="ko-KR" altLang="en-US" dirty="0"/>
              <a:t> 예약하고 사용해 보면서 문제점을 파악해보려 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사전 대여가 필수인데 이를 위해선 행정실에 방문에서 신청서를 세 부 작성하고</a:t>
            </a:r>
            <a:r>
              <a:rPr lang="en-US" altLang="ko-KR" dirty="0"/>
              <a:t> </a:t>
            </a:r>
            <a:r>
              <a:rPr lang="ko-KR" altLang="en-US" dirty="0"/>
              <a:t>행정실 및 수위실에 전달 </a:t>
            </a:r>
            <a:r>
              <a:rPr lang="en-US" altLang="ko-KR" dirty="0"/>
              <a:t>-&gt;</a:t>
            </a:r>
            <a:r>
              <a:rPr lang="ko-KR" altLang="en-US" dirty="0"/>
              <a:t> 공간의 취지를 잘 살리지 못하고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상황에 대한 </a:t>
            </a:r>
            <a:r>
              <a:rPr lang="ko-KR" altLang="en-US" dirty="0" err="1"/>
              <a:t>심도있는</a:t>
            </a:r>
            <a:r>
              <a:rPr lang="ko-KR" altLang="en-US" dirty="0"/>
              <a:t> 공감을 위해 페르소나를 설정해 보았음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거동이 불편한 학생 </a:t>
            </a:r>
            <a:r>
              <a:rPr lang="en-US" altLang="ko-KR" dirty="0"/>
              <a:t>-&gt; </a:t>
            </a:r>
            <a:r>
              <a:rPr lang="ko-KR" altLang="en-US" dirty="0"/>
              <a:t>사용 전 반드시 학교를 한 번 더 방문해야 하고</a:t>
            </a:r>
            <a:r>
              <a:rPr lang="en-US" altLang="ko-KR" dirty="0"/>
              <a:t>, </a:t>
            </a:r>
            <a:r>
              <a:rPr lang="ko-KR" altLang="en-US" dirty="0"/>
              <a:t>수위실에도 직접 신청서를 전달해야 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생대</a:t>
            </a:r>
            <a:r>
              <a:rPr lang="ko-KR" altLang="en-US" dirty="0"/>
              <a:t> 구성원 </a:t>
            </a:r>
            <a:r>
              <a:rPr lang="en-US" altLang="ko-KR" dirty="0"/>
              <a:t>-&gt; </a:t>
            </a:r>
            <a:r>
              <a:rPr lang="ko-KR" altLang="en-US" dirty="0"/>
              <a:t>복잡한 대여 절차로 인해 사용을 안 하게 되고</a:t>
            </a:r>
            <a:r>
              <a:rPr lang="en-US" altLang="ko-KR" dirty="0"/>
              <a:t>, </a:t>
            </a:r>
            <a:r>
              <a:rPr lang="ko-KR" altLang="en-US" dirty="0"/>
              <a:t>주변에 사용하는 사람이 없으니 공간의 존재에 대해서도 잘 모르게 되는 악순환이 </a:t>
            </a:r>
            <a:r>
              <a:rPr lang="ko-KR" altLang="en-US" dirty="0" err="1"/>
              <a:t>일어남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외국인 학생 </a:t>
            </a:r>
            <a:r>
              <a:rPr lang="en-US" altLang="ko-KR" dirty="0"/>
              <a:t>-&gt; </a:t>
            </a:r>
            <a:r>
              <a:rPr lang="ko-KR" altLang="en-US" dirty="0"/>
              <a:t>대여 절차를 밟으면서 언어와 관련된 지원이 미비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중간 발표에서 사용자의 범위에는 관리자도 포함된다는 피드백을 받고 하나의 페르소나를 더 추가함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행정실 조교 </a:t>
            </a:r>
            <a:r>
              <a:rPr lang="en-US" altLang="ko-KR" dirty="0"/>
              <a:t>/ </a:t>
            </a:r>
            <a:r>
              <a:rPr lang="ko-KR" altLang="en-US" dirty="0"/>
              <a:t>직원 </a:t>
            </a:r>
            <a:r>
              <a:rPr lang="en-US" altLang="ko-KR" dirty="0"/>
              <a:t>-&gt; </a:t>
            </a:r>
            <a:r>
              <a:rPr lang="ko-KR" altLang="en-US" dirty="0"/>
              <a:t>수기로 작성된 신청서를 읽고 이를 예약 명단 관리용 파일에 일일이 타이핑하여 추가 한다는 문제점이 있었음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C9C0F-7EDE-4A64-AE95-CDBCA9E4854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3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페르소나를 통해 문제 상황을 보다 구체적으로 정의한 후 이를 해결하기 위한 아이디어를 모색함</a:t>
            </a:r>
            <a:endParaRPr lang="en-US" altLang="ko-KR" dirty="0"/>
          </a:p>
          <a:p>
            <a:r>
              <a:rPr lang="ko-KR" altLang="en-US" dirty="0"/>
              <a:t>여러 의견이 나왔으나</a:t>
            </a:r>
            <a:r>
              <a:rPr lang="en-US" altLang="ko-KR" dirty="0"/>
              <a:t>, </a:t>
            </a:r>
            <a:r>
              <a:rPr lang="ko-KR" altLang="en-US" dirty="0"/>
              <a:t>결국 자동화</a:t>
            </a:r>
            <a:r>
              <a:rPr lang="en-US" altLang="ko-KR" dirty="0"/>
              <a:t>, </a:t>
            </a:r>
            <a:r>
              <a:rPr lang="ko-KR" altLang="en-US" dirty="0"/>
              <a:t>전산화된 예약 시스템을 어플리케이션이나 웹 사이트를 통하여 구축해야 한다는 결론을 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해결 방안을 선택하게 된 배경에는 </a:t>
            </a:r>
            <a:r>
              <a:rPr lang="ko-KR" altLang="en-US" dirty="0" err="1"/>
              <a:t>생대</a:t>
            </a:r>
            <a:r>
              <a:rPr lang="ko-KR" altLang="en-US" dirty="0"/>
              <a:t> </a:t>
            </a:r>
            <a:r>
              <a:rPr lang="ko-KR" altLang="en-US" dirty="0" err="1"/>
              <a:t>오픈랩과</a:t>
            </a:r>
            <a:r>
              <a:rPr lang="ko-KR" altLang="en-US" dirty="0"/>
              <a:t> 유사한 목적을 가진 학생회관 </a:t>
            </a:r>
            <a:r>
              <a:rPr lang="ko-KR" altLang="en-US" dirty="0" err="1"/>
              <a:t>오픈랩이나</a:t>
            </a:r>
            <a:r>
              <a:rPr lang="en-US" altLang="ko-KR" dirty="0"/>
              <a:t>, </a:t>
            </a:r>
            <a:r>
              <a:rPr lang="ko-KR" altLang="en-US" dirty="0"/>
              <a:t>도서관 </a:t>
            </a:r>
            <a:r>
              <a:rPr lang="en-US" altLang="ko-KR" dirty="0"/>
              <a:t>4</a:t>
            </a:r>
            <a:r>
              <a:rPr lang="ko-KR" altLang="en-US" dirty="0"/>
              <a:t>열의 </a:t>
            </a:r>
            <a:r>
              <a:rPr lang="ko-KR" altLang="en-US" dirty="0" err="1"/>
              <a:t>스터디룸이</a:t>
            </a:r>
            <a:r>
              <a:rPr lang="ko-KR" altLang="en-US" dirty="0"/>
              <a:t> 웹 사이트나 어플을 통해 사용 신청을 받는 방식으로 운영된다는 점이 컸음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프로젝트가 한참 진행 중일 때에 일어난 일이지만 이번 </a:t>
            </a:r>
            <a:r>
              <a:rPr lang="ko-KR" altLang="en-US" dirty="0" err="1"/>
              <a:t>생대</a:t>
            </a:r>
            <a:r>
              <a:rPr lang="ko-KR" altLang="en-US" dirty="0"/>
              <a:t> 학생회장 선거에서 당선된 후보의 공약에도 오픈랩 온라인 대여 시스템을 구축하겠다는 것이 포함되어 있을 정도로 온라인 기반의 예약 시스템의 필요성에 공감하는 사람이 많다고 볼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C9C0F-7EDE-4A64-AE95-CDBCA9E485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사이트와 앱 중 앱을 개발해 보기로 결론을 내린 후 프로토타입을 제작함</a:t>
            </a:r>
            <a:endParaRPr lang="en-US" altLang="ko-KR" dirty="0"/>
          </a:p>
          <a:p>
            <a:r>
              <a:rPr lang="ko-KR" altLang="en-US" dirty="0"/>
              <a:t>영주민 팀에서 피드백을 주셨지만 시간 관계상 관련 내용을 생략하고 피드백을 수용한 뒤 중간발표를 할 때의 프로토타입을 소개함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날짜와 시간을 선택한 후 대여자 정보를 입력해서 예약을 진행할 수 있고</a:t>
            </a:r>
            <a:r>
              <a:rPr lang="en-US" altLang="ko-KR" dirty="0"/>
              <a:t>, </a:t>
            </a:r>
            <a:r>
              <a:rPr lang="ko-KR" altLang="en-US" dirty="0"/>
              <a:t>미리 지정한 비밀번호를 입력하면 예약을 취소할 수 있음</a:t>
            </a:r>
            <a:r>
              <a:rPr lang="en-US" altLang="ko-KR" dirty="0"/>
              <a:t>. </a:t>
            </a:r>
            <a:r>
              <a:rPr lang="ko-KR" altLang="en-US" dirty="0"/>
              <a:t>또한 외국인 학생들을 위해 언어 선택 기능으로 영어를 지원함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프로토타입에 대해서는 또 다른 사용자인 관리자의 입장도 고려해야 한다는 피드백을 받았고</a:t>
            </a:r>
            <a:r>
              <a:rPr lang="en-US" altLang="ko-KR" dirty="0"/>
              <a:t>, </a:t>
            </a:r>
            <a:r>
              <a:rPr lang="ko-KR" altLang="en-US" dirty="0"/>
              <a:t>그에 따라 관리자 페르소나를 추가함</a:t>
            </a:r>
            <a:r>
              <a:rPr lang="en-US" altLang="ko-KR" dirty="0"/>
              <a:t>. </a:t>
            </a:r>
            <a:r>
              <a:rPr lang="ko-KR" altLang="en-US" dirty="0"/>
              <a:t>혹시 현행 제도처럼 예약 사항을 승인하는 절차가 꼭 필요한지에</a:t>
            </a:r>
            <a:r>
              <a:rPr lang="en-US" altLang="ko-KR" dirty="0"/>
              <a:t> </a:t>
            </a:r>
            <a:r>
              <a:rPr lang="ko-KR" altLang="en-US" dirty="0"/>
              <a:t>대해 문의하였으나 현재로서는 그렇지 않다는 답변을 받아서 이 프로토타입과 같이 자유롭게 실시간으로 예약할 수 있지만 관리자가 필요에 따라 예약 사항을 강제로 취소할 수 있도록 개발 방향성을 소폭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C9C0F-7EDE-4A64-AE95-CDBCA9E4854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622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플러터를</a:t>
            </a:r>
            <a:r>
              <a:rPr lang="ko-KR" altLang="en-US" dirty="0"/>
              <a:t> 이용해서 앱을 개발하였고</a:t>
            </a:r>
            <a:r>
              <a:rPr lang="en-US" altLang="ko-KR" dirty="0"/>
              <a:t>, </a:t>
            </a:r>
            <a:r>
              <a:rPr lang="ko-KR" altLang="en-US" dirty="0"/>
              <a:t>그 과정에서 위의 프로토타입에서 계획했던 사항들을 구현함</a:t>
            </a:r>
            <a:r>
              <a:rPr lang="en-US" altLang="ko-KR" dirty="0"/>
              <a:t>. </a:t>
            </a:r>
            <a:r>
              <a:rPr lang="ko-KR" altLang="en-US" dirty="0"/>
              <a:t>데모 때 자세히 설명하겠음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C9C0F-7EDE-4A64-AE95-CDBCA9E485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87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앱을 완성한 후 생명과학대학 학생들에게 테스트를 부탁해 사용자 입장에서의 편의성에 관한 피드백을 받음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전반적으로 무난한 구조지만</a:t>
            </a:r>
            <a:r>
              <a:rPr lang="en-US" altLang="ko-KR" dirty="0"/>
              <a:t>, </a:t>
            </a:r>
            <a:r>
              <a:rPr lang="ko-KR" altLang="en-US" dirty="0"/>
              <a:t>메인 화면에 무슨 앱인지 표시되는 것이 좋겠다는 피드백을 받음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 영어 병기를 버튼이나 무슨 페이지인지 설명하는 </a:t>
            </a:r>
            <a:r>
              <a:rPr lang="ko-KR" altLang="en-US" dirty="0" err="1"/>
              <a:t>어플에도</a:t>
            </a:r>
            <a:r>
              <a:rPr lang="ko-KR" altLang="en-US" dirty="0"/>
              <a:t> 표시해 달라는 피드백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지난 날짜는 아예 달력에 표시되지 않아야 예약할 때 헷갈리지 않는다는 피드백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구현에 어려움을 겪었던 마지막 피드백을 제외하고는 모두 반영함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C9C0F-7EDE-4A64-AE95-CDBCA9E485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1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분담에 대해 설명하겠음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C9C0F-7EDE-4A64-AE95-CDBCA9E485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E20C-1999-4DEC-B41F-0EF8351B21DA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35345" y="3573016"/>
            <a:ext cx="7188849" cy="18722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050" kern="1200" baseline="0" dirty="0">
                <a:solidFill>
                  <a:srgbClr val="CDD20B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422829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D6A1-D21F-430A-8A8A-FB69C27A59A6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AB1B867-BB46-616E-C9B9-78EA7769A17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22106" y="2990678"/>
            <a:ext cx="5747789" cy="876647"/>
          </a:xfrm>
        </p:spPr>
        <p:txBody>
          <a:bodyPr>
            <a:normAutofit/>
          </a:bodyPr>
          <a:lstStyle>
            <a:lvl1pPr marL="0" indent="0" algn="ctr">
              <a:buNone/>
              <a:defRPr sz="33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0449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0AAD9-7E74-44F3-AA07-9913EF92EFDB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22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382B1-456A-49EA-A325-91F17351124C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05389DF-6F71-2278-48B0-2737B988D36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1" y="1118499"/>
            <a:ext cx="10972799" cy="5602979"/>
          </a:xfrm>
        </p:spPr>
        <p:txBody>
          <a:bodyPr>
            <a:normAutofit/>
          </a:bodyPr>
          <a:lstStyle>
            <a:lvl1pPr algn="l">
              <a:buNone/>
              <a:defRPr sz="1200" i="0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200" i="0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200" i="0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200" i="0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200" i="0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8E7FD9-F8D3-B331-6A4B-AB445946B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321589"/>
            <a:ext cx="10972799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24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Chapter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58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52A7-0529-45FD-B33F-DB784605B0A8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AB1B867-BB46-616E-C9B9-78EA7769A17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22106" y="2990678"/>
            <a:ext cx="5747789" cy="876647"/>
          </a:xfrm>
        </p:spPr>
        <p:txBody>
          <a:bodyPr>
            <a:normAutofit/>
          </a:bodyPr>
          <a:lstStyle>
            <a:lvl1pPr marL="0" indent="0" algn="ctr">
              <a:buNone/>
              <a:defRPr sz="33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984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D40C0-B1DC-45A4-8F11-0D21FE7AE500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5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7436" y="86954"/>
            <a:ext cx="10177131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6F479861-4173-4F38-8C56-462B462CDC9F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860AF7B-624C-4D47-9825-CC705CF70C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996759" y="1268760"/>
            <a:ext cx="10198487" cy="5112568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rgbClr val="CDD20B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200" i="1" baseline="0">
                <a:solidFill>
                  <a:srgbClr val="CDD20B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200" i="1" baseline="0">
                <a:solidFill>
                  <a:srgbClr val="CDD20B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200" i="1" baseline="0">
                <a:solidFill>
                  <a:srgbClr val="CDD20B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200" i="1" baseline="0">
                <a:solidFill>
                  <a:srgbClr val="CDD20B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813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86954"/>
            <a:ext cx="10972799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28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A6B9D880-B9C5-4957-BC9B-1D5B56D8C6F2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860AF7B-624C-4D47-9825-CC705CF70C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826B40-16AF-5EFE-DB11-744A1002D096}"/>
              </a:ext>
            </a:extLst>
          </p:cNvPr>
          <p:cNvSpPr/>
          <p:nvPr/>
        </p:nvSpPr>
        <p:spPr>
          <a:xfrm>
            <a:off x="0" y="970816"/>
            <a:ext cx="12192000" cy="588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C48CD-33B7-0530-2B44-7BD4C64F3507}"/>
              </a:ext>
            </a:extLst>
          </p:cNvPr>
          <p:cNvSpPr/>
          <p:nvPr/>
        </p:nvSpPr>
        <p:spPr>
          <a:xfrm>
            <a:off x="0" y="970816"/>
            <a:ext cx="12192000" cy="588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235CCBF-D91E-38FE-1EAA-BBF6AD6B50F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1" y="1118499"/>
            <a:ext cx="10972799" cy="5602979"/>
          </a:xfrm>
        </p:spPr>
        <p:txBody>
          <a:bodyPr>
            <a:normAutofit/>
          </a:bodyPr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  <a:defRPr sz="2000" i="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marL="685800" indent="-342900" algn="l">
              <a:buFont typeface="Wingdings" panose="05000000000000000000" pitchFamily="2" charset="2"/>
              <a:buChar char="ü"/>
              <a:defRPr sz="2000" i="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2000" i="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2000" i="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2000" i="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en-US" altLang="ko-KR" dirty="0"/>
              <a:t>	</a:t>
            </a:r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7640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F95FC130-6234-4E39-8C26-490BBA350372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B860AF7B-624C-4D47-9825-CC705CF70C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007436" y="86954"/>
            <a:ext cx="10177131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rgbClr val="699703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996759" y="1268760"/>
            <a:ext cx="10198487" cy="5112568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2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2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2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2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8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E4EA4-55FF-4A1C-BA1C-3EB9E25D5879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39349" y="908720"/>
            <a:ext cx="11633979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250" kern="1200" baseline="0" dirty="0">
                <a:solidFill>
                  <a:srgbClr val="CDD20B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6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72A41-0992-4C42-848D-81582DCB9638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0AF7B-624C-4D47-9825-CC705CF70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685800" rtl="0" eaLnBrk="1" latinLnBrk="1" hangingPunct="1">
        <a:spcBef>
          <a:spcPct val="0"/>
        </a:spcBef>
        <a:buNone/>
        <a:defRPr lang="ko-KR" altLang="en-US" sz="2625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75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35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lang="ko-KR" altLang="en-US" sz="13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67388C7-FDE5-D5F3-9403-69AEE54BBE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67584" y="2990676"/>
            <a:ext cx="8256832" cy="977318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생명과학대학 오픈랩 예약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78EE2-B45B-047F-E706-B002198E0497}"/>
              </a:ext>
            </a:extLst>
          </p:cNvPr>
          <p:cNvSpPr txBox="1"/>
          <p:nvPr/>
        </p:nvSpPr>
        <p:spPr>
          <a:xfrm>
            <a:off x="7667538" y="6210848"/>
            <a:ext cx="4026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올드보이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박상준 윤태웅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견강혁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6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75536-3241-ED1A-173D-9D13CCF0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 Steps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Thinking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58399F-83C1-7E3E-F0A4-4AABC33F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940737-0CDF-0C84-8AA8-0240A7BE97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Empathizing</a:t>
            </a:r>
          </a:p>
          <a:p>
            <a:pPr lvl="1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생명과학대학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오픈랩의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낮은 접근성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Problem Definition</a:t>
            </a:r>
          </a:p>
          <a:p>
            <a:pPr lvl="1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오픈랩 예약 시스템의 비효율성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Ideation</a:t>
            </a:r>
          </a:p>
          <a:p>
            <a:pPr lvl="1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예약 시스템 구축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Prototyping</a:t>
            </a:r>
          </a:p>
          <a:p>
            <a:pPr marL="585788" lvl="1" indent="-285750"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 fidelity: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구조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</a:p>
          <a:p>
            <a:pPr marL="585788" lvl="1" indent="-285750"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High fidelity: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</a:p>
          <a:p>
            <a:pPr marL="285750" indent="-285750"/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85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595FB-9A6F-1A09-2134-0A7DE35A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Empathizing &amp; Problem defining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48E4E-6943-4328-C5AC-2525CB4644A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오픈랩 대여 시스템의 문제점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전 행정실 방문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수기로 신청서 작성 후 수위실에 전달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0038" lvl="1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일반 강의실 대여 절차와 동일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접근성이 떨어져 개방된 공간이라는 공간의 취지를 살리지 못함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Personas</a:t>
            </a: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거동이 불편한 학생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(extreme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user)</a:t>
            </a:r>
          </a:p>
          <a:p>
            <a:pPr marL="300038" lvl="1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사용 전 행정실에 방문해야 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생명과학대학 구성원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0038" lvl="1" indent="0"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→ 복잡한 대여 절차가 불편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학생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0038" lvl="1" indent="0"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→ 영어 지원이 미비한 신청 시스템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생명과학대학 행정실 조교와 직원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00038" lvl="1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수기로 작성된 신청서를 직접 타이핑해 등록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42938" lvl="1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E3A36-00FF-1834-09B9-E6162D80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74" y="3493212"/>
            <a:ext cx="4641124" cy="2701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9682E5-1287-0D16-0B39-3A8A7EEC7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314" y="1118499"/>
            <a:ext cx="3166283" cy="237471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060A5E-15CA-EC33-6DD3-72D718F9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9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595FB-9A6F-1A09-2134-0A7DE35A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Ideation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48E4E-6943-4328-C5AC-2525CB4644A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어플리케이션이나 웹사이트 기반의 온라인 예약 시스템 구축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5788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학생회관 오픈랩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도서관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열람실 스터디 룸도 비슷한 방식을 채택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060A5E-15CA-EC33-6DD3-72D718F9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9BD20D-9CB8-B2B3-98B7-CB61157E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003" y="1267660"/>
            <a:ext cx="2739005" cy="5449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10BEB2-B194-4134-4729-06FE6777C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647" b="1959"/>
          <a:stretch/>
        </p:blipFill>
        <p:spPr>
          <a:xfrm>
            <a:off x="1246542" y="2254533"/>
            <a:ext cx="5628714" cy="417486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4EF9034-D57E-E2A3-E87C-6B72476A4124}"/>
              </a:ext>
            </a:extLst>
          </p:cNvPr>
          <p:cNvGrpSpPr/>
          <p:nvPr/>
        </p:nvGrpSpPr>
        <p:grpSpPr>
          <a:xfrm>
            <a:off x="4291904" y="2119118"/>
            <a:ext cx="4445696" cy="4445696"/>
            <a:chOff x="3961319" y="1294319"/>
            <a:chExt cx="4269361" cy="426936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ED792B7-42F8-D941-880F-4E880467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1319" y="1294319"/>
              <a:ext cx="4269361" cy="4269361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45507FA-4C0C-F08A-2C31-BD6BEBEC4DA0}"/>
                </a:ext>
              </a:extLst>
            </p:cNvPr>
            <p:cNvSpPr/>
            <p:nvPr/>
          </p:nvSpPr>
          <p:spPr>
            <a:xfrm>
              <a:off x="6786694" y="3338470"/>
              <a:ext cx="1342238" cy="140131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79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595FB-9A6F-1A09-2134-0A7DE35A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Prototyping (Low-fidelity)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48E4E-6943-4328-C5AC-2525CB4644A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어플리케이션 프로파일을 제작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marL="585788" lvl="1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 다른 사용자인 관리자의 입장을 고려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5788" lvl="1" indent="-285750">
              <a:buFont typeface="Wingdings" panose="05000000000000000000" pitchFamily="2" charset="2"/>
              <a:buChar char="ü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060A5E-15CA-EC33-6DD3-72D718F9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FAC4BA-3CBE-F048-A740-4E589877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61688"/>
            <a:ext cx="6847827" cy="34982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F7BDA4-A476-C382-1DC3-BFABAD628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753" y="1761688"/>
            <a:ext cx="1847890" cy="3498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A98E55-8081-46FC-AFE7-FAA2DA8D6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600" y="1761688"/>
            <a:ext cx="1840960" cy="34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9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595FB-9A6F-1A09-2134-0A7DE35A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Prototyping (High-fidelity)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48E4E-6943-4328-C5AC-2525CB4644A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Flutter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앱을 개발하여 계획한 사항들을 구현함</a:t>
            </a:r>
          </a:p>
          <a:p>
            <a:pPr marL="300038" lvl="1" indent="0"/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-42862"/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lvl="1" indent="-42862"/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060A5E-15CA-EC33-6DD3-72D718F9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145E3-B8C8-BF03-9C49-CD8EEC710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73922"/>
            <a:ext cx="2075842" cy="42554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59EAFB-6D89-C852-3614-3BAA6EEC5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156" y="2173921"/>
            <a:ext cx="2075843" cy="42554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6E1E91-A651-8E13-A4C3-0A22C61D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711" y="2173921"/>
            <a:ext cx="2075843" cy="42554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D244DB-AE70-EA74-99C8-7E25452A2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266" y="1074539"/>
            <a:ext cx="1366580" cy="28014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9E34C6-C5C4-C9B6-B354-186638F05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558" y="1074538"/>
            <a:ext cx="1366580" cy="28014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8AFB46-47E2-1DA8-44E8-0F6D307FE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8266" y="3946363"/>
            <a:ext cx="1366580" cy="28014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F6BC9A-2E97-4A14-A8BC-813FD3CE8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559" y="3946364"/>
            <a:ext cx="1366580" cy="28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6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595FB-9A6F-1A09-2134-0A7DE35A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48E4E-6943-4328-C5AC-2525CB4644A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생명과학대 학생들을 대상으로 테스트 진행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5788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화면에 무슨 앱인지 표시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영어 병기를 폭넓게 적용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5788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날짜는 선택할 수 없도록 설정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060A5E-15CA-EC33-6DD3-72D718F9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6C94F8-BEBD-3CA0-7165-DEAAB7BC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226" y="2548560"/>
            <a:ext cx="1864706" cy="4026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5C8AF9-8CD7-8508-84C8-C960804D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548561"/>
            <a:ext cx="1860267" cy="40268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1ACA2E-A3C3-3224-E514-37F0E46D7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842" y="2548561"/>
            <a:ext cx="1867409" cy="40268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47F67B-6E0A-0512-1C6D-91B1F66DD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2907" y="1020512"/>
            <a:ext cx="1339935" cy="2873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20D2AF-968A-CE16-DBEA-9DA85F413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113" y="1017051"/>
            <a:ext cx="1339934" cy="28730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48E934-4163-D0A7-ACCF-1CA26CE28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740" y="3965221"/>
            <a:ext cx="1342398" cy="2857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B04FF-6A12-F201-C2B0-A8D34367BB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4114" y="3965221"/>
            <a:ext cx="1339934" cy="28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59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595FB-9A6F-1A09-2134-0A7DE35A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Division of Work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48E4E-6943-4328-C5AC-2525CB4644A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Tools</a:t>
            </a:r>
          </a:p>
          <a:p>
            <a:pPr marL="585788" lvl="1" indent="-285750">
              <a:buFont typeface="Wingdings" panose="05000000000000000000" pitchFamily="2" charset="2"/>
              <a:buChar char="ü"/>
            </a:pP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FrontEnd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Flutter Framework                    /  Back-End :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NodeJs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5788" lvl="1" indent="-285750"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도구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5788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박상준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):</a:t>
            </a:r>
          </a:p>
          <a:p>
            <a:pPr marL="885825" lvl="2" indent="-285750">
              <a:buFontTx/>
              <a:buChar char="-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Low-fidelity prototype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85825" lvl="2" indent="-285750">
              <a:buFontTx/>
              <a:buChar char="-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선택 페이지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페이지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취소 페이지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585788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윤태웅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  <a:p>
            <a:pPr marL="885825" lvl="2" indent="-285750">
              <a:buFontTx/>
              <a:buChar char="-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주도 및 업무 분배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85825" lvl="2" indent="-285750">
              <a:buFontTx/>
              <a:buChar char="-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정보 저장할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585788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견강혁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marL="885825" lvl="2" indent="-285750">
              <a:buFontTx/>
              <a:buChar char="-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85825" lvl="2" indent="-285750">
              <a:buFontTx/>
              <a:buChar char="-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 선택 페이지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060A5E-15CA-EC33-6DD3-72D718F9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A367892-3549-4468-094C-E4EBBFDBC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3574" y="1619872"/>
            <a:ext cx="960699" cy="2791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862A74-1184-6A03-9218-EB4C128E9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74" y="1619872"/>
            <a:ext cx="511495" cy="3132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FC0C49-16D0-E9FE-7D56-49BB4A96A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82" y="1933126"/>
            <a:ext cx="663367" cy="37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6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82D878-7B43-4F6B-8AE1-F83C8573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0AF7B-624C-4D47-9825-CC705CF70CD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CCD46C1-0C43-C6AE-C254-00C509FC96C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67584" y="2990676"/>
            <a:ext cx="8256832" cy="977318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854626"/>
      </p:ext>
    </p:extLst>
  </p:cSld>
  <p:clrMapOvr>
    <a:masterClrMapping/>
  </p:clrMapOvr>
</p:sld>
</file>

<file path=ppt/theme/theme1.xml><?xml version="1.0" encoding="utf-8"?>
<a:theme xmlns:a="http://schemas.openxmlformats.org/drawingml/2006/main" name="Rice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ce_2" id="{1FB33E0A-BA48-4364-93AB-BE9F0BD93273}" vid="{87BF78A7-0CDF-4157-B283-72D25306D58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Rice_2</Template>
  <TotalTime>784</TotalTime>
  <Words>829</Words>
  <Application>Microsoft Office PowerPoint</Application>
  <PresentationFormat>와이드스크린</PresentationFormat>
  <Paragraphs>125</Paragraphs>
  <Slides>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굴림체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Calibri Light</vt:lpstr>
      <vt:lpstr>Wingdings</vt:lpstr>
      <vt:lpstr>Rice_2</vt:lpstr>
      <vt:lpstr>PowerPoint 프레젠테이션</vt:lpstr>
      <vt:lpstr>5 Steps of Design Thinking</vt:lpstr>
      <vt:lpstr>Empathizing &amp; Problem defining</vt:lpstr>
      <vt:lpstr>Ideation</vt:lpstr>
      <vt:lpstr>Prototyping (Low-fidelity)</vt:lpstr>
      <vt:lpstr>Prototyping (High-fidelity)</vt:lpstr>
      <vt:lpstr>Test</vt:lpstr>
      <vt:lpstr>Division of Work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박상준</dc:creator>
  <cp:lastModifiedBy>박상준</cp:lastModifiedBy>
  <cp:revision>4</cp:revision>
  <dcterms:created xsi:type="dcterms:W3CDTF">2022-12-02T12:50:22Z</dcterms:created>
  <dcterms:modified xsi:type="dcterms:W3CDTF">2022-12-06T09:02:03Z</dcterms:modified>
</cp:coreProperties>
</file>